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85F2A2-EA5B-2EB6-77F8-EF4F748FD8B6}" name="Heidi Schuler-Jones" initials="HSJ" userId="Heidi Schuler-Jone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14" autoAdjust="0"/>
    <p:restoredTop sz="94762"/>
  </p:normalViewPr>
  <p:slideViewPr>
    <p:cSldViewPr snapToGrid="0">
      <p:cViewPr varScale="1">
        <p:scale>
          <a:sx n="117" d="100"/>
          <a:sy n="117" d="100"/>
        </p:scale>
        <p:origin x="128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3229-B8E0-ED4D-B5E6-F7F86498BCD6}" type="datetimeFigureOut">
              <a:rPr lang="en-US" smtClean="0"/>
              <a:t>1/30/24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2518C-1FFA-3E43-A4E5-46A774545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9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2518C-1FFA-3E43-A4E5-46A774545F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4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-10160" y="6458941"/>
            <a:ext cx="12202160" cy="384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2C0EA75-0EDE-4E97-9884-EA15C31ADA2D}"/>
              </a:ext>
            </a:extLst>
          </p:cNvPr>
          <p:cNvSpPr/>
          <p:nvPr/>
        </p:nvSpPr>
        <p:spPr>
          <a:xfrm>
            <a:off x="2872998" y="1820317"/>
            <a:ext cx="4489704" cy="4066750"/>
          </a:xfrm>
          <a:prstGeom prst="round2Same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437" y="124363"/>
            <a:ext cx="12192000" cy="77577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_tradnl" sz="2500" dirty="0">
                <a:solidFill>
                  <a:schemeClr val="accent2"/>
                </a:solidFill>
                <a:latin typeface="Frutiger LT Std 45 Light" panose="020B0402020204020204" pitchFamily="34" charset="77"/>
              </a:rPr>
              <a:t>Plan de estudios para adultos que aprenden matemáticas (CALM) </a:t>
            </a:r>
            <a:br>
              <a:rPr lang="es-ES_tradnl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_trad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rutiger LT Std 55 Roman" panose="020B0602020204020204" pitchFamily="34" charset="77"/>
              </a:rPr>
              <a:t>Secuencia para ganar puntos de desarrollo profesional (PDPs)</a:t>
            </a:r>
            <a:endParaRPr lang="es-ES_tradnl" sz="2400" dirty="0">
              <a:solidFill>
                <a:schemeClr val="accent1">
                  <a:lumMod val="75000"/>
                </a:schemeClr>
              </a:solidFill>
              <a:latin typeface="Frutiger LT Std 55 Roman" panose="020B0602020204020204" pitchFamily="34" charset="77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199941" y="6077117"/>
            <a:ext cx="11516596" cy="419379"/>
          </a:xfrm>
        </p:spPr>
        <p:txBody>
          <a:bodyPr/>
          <a:lstStyle/>
          <a:p>
            <a:pPr algn="l"/>
            <a:r>
              <a:rPr lang="es-ES_tradn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utiger LT Std 47 Light Cn" panose="020B0602020204020204" pitchFamily="34" charset="77"/>
              </a:rPr>
              <a:t>El tiempo total de PD de los Pasos 1 y 2 debe sumar al menos 10 horas para ser elegir para los PDP.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DFACA94-FCE3-4B67-88F3-2F985406E64A}"/>
              </a:ext>
            </a:extLst>
          </p:cNvPr>
          <p:cNvGrpSpPr/>
          <p:nvPr/>
        </p:nvGrpSpPr>
        <p:grpSpPr>
          <a:xfrm>
            <a:off x="7763146" y="1811152"/>
            <a:ext cx="2048256" cy="4069080"/>
            <a:chOff x="796132" y="1893465"/>
            <a:chExt cx="2048256" cy="4069080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17A85AA9-F9CA-46F8-A54D-3EF2EC01295B}"/>
                </a:ext>
              </a:extLst>
            </p:cNvPr>
            <p:cNvSpPr/>
            <p:nvPr/>
          </p:nvSpPr>
          <p:spPr>
            <a:xfrm>
              <a:off x="796132" y="1893465"/>
              <a:ext cx="2048256" cy="4069080"/>
            </a:xfrm>
            <a:prstGeom prst="round2Same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559BAEE-C875-4BEA-A884-EC5387154C52}"/>
                </a:ext>
              </a:extLst>
            </p:cNvPr>
            <p:cNvSpPr txBox="1"/>
            <p:nvPr/>
          </p:nvSpPr>
          <p:spPr>
            <a:xfrm>
              <a:off x="931576" y="3283236"/>
              <a:ext cx="1857668" cy="18928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_tradnl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Frutiger LT Std 55 Roman" panose="020B0602020204020204" pitchFamily="34" charset="77"/>
                  <a:cs typeface="Arial" pitchFamily="34" charset="0"/>
                </a:rPr>
                <a:t>Esta tarea calificada requiere respuestas reflexivas a tres preguntas de reflexión.</a:t>
              </a:r>
            </a:p>
            <a:p>
              <a:pPr algn="ctr">
                <a:spcAft>
                  <a:spcPts val="600"/>
                </a:spcAft>
              </a:pPr>
              <a:r>
                <a:rPr lang="es-ES_tradnl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Frutiger LT Std 55 Roman" panose="020B0602020204020204" pitchFamily="34" charset="77"/>
                  <a:cs typeface="Arial" pitchFamily="34" charset="0"/>
                </a:rPr>
                <a:t>Se proporciona una rúbrica a modo de orientación.</a:t>
              </a:r>
              <a:endParaRPr lang="es-ES_tradnl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F31C8675-8B8C-438F-9C3F-05EEDC8CD7BF}"/>
              </a:ext>
            </a:extLst>
          </p:cNvPr>
          <p:cNvSpPr txBox="1"/>
          <p:nvPr/>
        </p:nvSpPr>
        <p:spPr>
          <a:xfrm>
            <a:off x="2933221" y="5242461"/>
            <a:ext cx="438735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Coaching individual o </a:t>
            </a:r>
            <a:r>
              <a:rPr lang="es-ES_tradnl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grupal – </a:t>
            </a: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El tiempo variará; coaching está disponible en línea o en persona a petición de profesores individuales o equipos de programa.</a:t>
            </a:r>
          </a:p>
          <a:p>
            <a:endParaRPr lang="ko-KR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Frutiger LT Std 55 Roman" panose="020B0602020204020204" pitchFamily="34" charset="77"/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9339D7C-9C4C-4160-84D4-DF11AFA73906}"/>
              </a:ext>
            </a:extLst>
          </p:cNvPr>
          <p:cNvSpPr txBox="1"/>
          <p:nvPr/>
        </p:nvSpPr>
        <p:spPr>
          <a:xfrm>
            <a:off x="2851457" y="1724229"/>
            <a:ext cx="4524542" cy="731520"/>
          </a:xfrm>
          <a:prstGeom prst="round2Same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Frutiger LT Std 55 Roman" panose="020B0602020204020204" pitchFamily="34" charset="77"/>
                <a:cs typeface="Arial" pitchFamily="34" charset="0"/>
              </a:rPr>
              <a:t>        </a:t>
            </a:r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DESARROLLO PROFESIONAL ADICIONAL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Frutiger LT Std 55 Roman" panose="020B0602020204020204" pitchFamily="34" charset="77"/>
                <a:cs typeface="Arial" pitchFamily="34" charset="0"/>
              </a:rPr>
              <a:t>        </a:t>
            </a:r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(CUALQUIER COMBINACIÓN DE LAS OPCIONES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         A CONTINUACIÓN)</a:t>
            </a:r>
            <a:endParaRPr lang="ko-KR" altLang="en-US" sz="1200" b="1" dirty="0">
              <a:solidFill>
                <a:schemeClr val="bg1"/>
              </a:solidFill>
              <a:latin typeface="Frutiger LT Std 57 Cn" panose="020B0606020204020204" pitchFamily="34" charset="0"/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F1ABB57-AFCF-4BEE-9724-BA73B0615633}"/>
              </a:ext>
            </a:extLst>
          </p:cNvPr>
          <p:cNvSpPr txBox="1"/>
          <p:nvPr/>
        </p:nvSpPr>
        <p:spPr>
          <a:xfrm>
            <a:off x="2949303" y="2512001"/>
            <a:ext cx="4311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Modelos de área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Razonamiento proporcional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Fracciones, decimales y porcentajes (puntos de referencia)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Fracciones, decimales y porcentajes (operaciones)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Geometría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Datos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Álgebra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apoyo CALM: Desigualdades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Números positivos y negativos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Serie de soporte CALM: Cuadráticas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Construyendo álgebra a partir de conceptos tempranos de geometría</a:t>
            </a:r>
          </a:p>
          <a:p>
            <a:pPr marL="171450" indent="-1714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ES_tradnl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rPr>
              <a:t>Reimaginar las fracciones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7B6A432F-5B63-4781-9DA6-A34B9CFF1BBC}"/>
              </a:ext>
            </a:extLst>
          </p:cNvPr>
          <p:cNvSpPr/>
          <p:nvPr/>
        </p:nvSpPr>
        <p:spPr>
          <a:xfrm>
            <a:off x="314868" y="1835893"/>
            <a:ext cx="2121408" cy="4069080"/>
          </a:xfrm>
          <a:prstGeom prst="round2Same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5C54534-7720-4605-BF93-006838A786AF}"/>
              </a:ext>
            </a:extLst>
          </p:cNvPr>
          <p:cNvGrpSpPr/>
          <p:nvPr/>
        </p:nvGrpSpPr>
        <p:grpSpPr>
          <a:xfrm>
            <a:off x="476264" y="2856404"/>
            <a:ext cx="1755054" cy="2569934"/>
            <a:chOff x="1642998" y="4099392"/>
            <a:chExt cx="3062831" cy="2569934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65062F9F-FC6B-433E-A170-2D436D4E71E0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7AC07CB-133E-47E6-B402-D656A1FF407F}"/>
                </a:ext>
              </a:extLst>
            </p:cNvPr>
            <p:cNvSpPr txBox="1"/>
            <p:nvPr/>
          </p:nvSpPr>
          <p:spPr>
            <a:xfrm>
              <a:off x="1642998" y="4099392"/>
              <a:ext cx="3062831" cy="256993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_tradnl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Frutiger LT Std 55 Roman" panose="020B0602020204020204" pitchFamily="34" charset="77"/>
                  <a:cs typeface="Arial" pitchFamily="34" charset="0"/>
                </a:rPr>
                <a:t>Introducción de CALM</a:t>
              </a:r>
            </a:p>
            <a:p>
              <a:pPr algn="ctr"/>
              <a:r>
                <a:rPr lang="es-ES_tradnl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Frutiger LT Std 55 Roman" panose="020B0602020204020204" pitchFamily="34" charset="77"/>
                  <a:cs typeface="Arial" pitchFamily="34" charset="0"/>
                </a:rPr>
                <a:t>4-horas, curso en línea asincrónico</a:t>
              </a:r>
            </a:p>
            <a:p>
              <a:pPr algn="ctr"/>
              <a:endParaRPr lang="es-ES_tradnl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endParaRPr>
            </a:p>
            <a:p>
              <a:pPr algn="ctr"/>
              <a:r>
                <a:rPr lang="es-ES_tradnl" altLang="ko-KR" sz="1600" b="1" dirty="0">
                  <a:solidFill>
                    <a:schemeClr val="accent1"/>
                  </a:solidFill>
                  <a:latin typeface="Frutiger LT Std 57 Cn" panose="020B0606020204020204" pitchFamily="34" charset="0"/>
                  <a:cs typeface="Arial" pitchFamily="34" charset="0"/>
                </a:rPr>
                <a:t>U</a:t>
              </a:r>
            </a:p>
            <a:p>
              <a:pPr algn="ctr"/>
              <a:endParaRPr lang="es-ES_tradnl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LT Std 55 Roman" panose="020B0602020204020204" pitchFamily="34" charset="77"/>
                <a:cs typeface="Arial" pitchFamily="34" charset="0"/>
              </a:endParaRPr>
            </a:p>
            <a:p>
              <a:pPr algn="ctr"/>
              <a:r>
                <a:rPr lang="es-ES_tradnl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Frutiger LT Std 55 Roman" panose="020B0602020204020204" pitchFamily="34" charset="77"/>
                  <a:cs typeface="Arial" pitchFamily="34" charset="0"/>
                </a:rPr>
                <a:t>Orientación de CALM</a:t>
              </a:r>
            </a:p>
            <a:p>
              <a:pPr algn="ctr"/>
              <a:r>
                <a:rPr lang="es-ES_tradnl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Frutiger LT Std 55 Roman" panose="020B0602020204020204" pitchFamily="34" charset="77"/>
                  <a:cs typeface="Arial" pitchFamily="34" charset="0"/>
                </a:rPr>
                <a:t>6-horas, taller en persona</a:t>
              </a: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F5758053-822C-435A-A12E-6F949F9441C1}"/>
              </a:ext>
            </a:extLst>
          </p:cNvPr>
          <p:cNvSpPr txBox="1"/>
          <p:nvPr/>
        </p:nvSpPr>
        <p:spPr>
          <a:xfrm>
            <a:off x="296207" y="1662787"/>
            <a:ext cx="2151240" cy="774383"/>
          </a:xfrm>
          <a:prstGeom prst="round2Same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rtlCol="0" anchor="ctr" anchorCtr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       </a:t>
            </a:r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DESARROLLO</a:t>
            </a:r>
            <a:r>
              <a:rPr lang="en-US" altLang="ko-KR" sz="1400" b="1" dirty="0">
                <a:solidFill>
                  <a:schemeClr val="bg1"/>
                </a:solidFill>
                <a:latin typeface="Frutiger LT Std 55 Roman" panose="020B0602020204020204" pitchFamily="34" charset="77"/>
                <a:cs typeface="Arial" pitchFamily="34" charset="0"/>
              </a:rPr>
              <a:t> 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Frutiger LT Std 55 Roman" panose="020B0602020204020204" pitchFamily="34" charset="77"/>
                <a:cs typeface="Arial" pitchFamily="34" charset="0"/>
              </a:rPr>
              <a:t>        </a:t>
            </a:r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PROFESIONAL      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         REQUERIDO</a:t>
            </a:r>
            <a:endParaRPr lang="ko-KR" altLang="en-US" sz="1400" b="1" dirty="0">
              <a:solidFill>
                <a:schemeClr val="bg1"/>
              </a:solidFill>
              <a:latin typeface="Frutiger LT Std 57 Cn" panose="020B0606020204020204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34361-756B-9680-AC9B-90780190E8B1}"/>
              </a:ext>
            </a:extLst>
          </p:cNvPr>
          <p:cNvSpPr txBox="1"/>
          <p:nvPr/>
        </p:nvSpPr>
        <p:spPr>
          <a:xfrm>
            <a:off x="2399321" y="3485467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C15819-8C2E-F8D2-2E6F-B28D444A18D4}"/>
              </a:ext>
            </a:extLst>
          </p:cNvPr>
          <p:cNvSpPr txBox="1"/>
          <p:nvPr/>
        </p:nvSpPr>
        <p:spPr>
          <a:xfrm>
            <a:off x="7313021" y="3485467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FD9188-7AE5-C457-ABF2-96EFEEA05709}"/>
              </a:ext>
            </a:extLst>
          </p:cNvPr>
          <p:cNvSpPr txBox="1"/>
          <p:nvPr/>
        </p:nvSpPr>
        <p:spPr>
          <a:xfrm>
            <a:off x="7756749" y="1744114"/>
            <a:ext cx="2057400" cy="731520"/>
          </a:xfrm>
          <a:prstGeom prst="round2Same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         TAREA DE    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         REFLEXIÓN 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Frutiger LT Std 57 Cn" panose="020B0606020204020204" pitchFamily="34" charset="0"/>
                <a:cs typeface="Arial" pitchFamily="34" charset="0"/>
              </a:rPr>
              <a:t>         REQUERIDA</a:t>
            </a:r>
            <a:endParaRPr lang="ko-KR" altLang="en-US" sz="1400" b="1" dirty="0">
              <a:solidFill>
                <a:schemeClr val="bg1"/>
              </a:solidFill>
              <a:latin typeface="Frutiger LT Std 57 Cn" panose="020B0606020204020204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E368C4-BE59-92BD-204B-C1B5C9C5184C}"/>
              </a:ext>
            </a:extLst>
          </p:cNvPr>
          <p:cNvSpPr txBox="1"/>
          <p:nvPr/>
        </p:nvSpPr>
        <p:spPr>
          <a:xfrm>
            <a:off x="9897707" y="3485467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=</a:t>
            </a:r>
          </a:p>
        </p:txBody>
      </p: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24FA8E11-40DD-D1DD-8FFD-91E37CA3E9BA}"/>
              </a:ext>
            </a:extLst>
          </p:cNvPr>
          <p:cNvSpPr/>
          <p:nvPr/>
        </p:nvSpPr>
        <p:spPr>
          <a:xfrm rot="5400000">
            <a:off x="3619569" y="2164253"/>
            <a:ext cx="419380" cy="7258635"/>
          </a:xfrm>
          <a:prstGeom prst="rightBracket">
            <a:avLst/>
          </a:prstGeom>
          <a:ln w="28575">
            <a:solidFill>
              <a:srgbClr val="BF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2893F9A8-EF80-55D4-210F-88479BEC2145}"/>
              </a:ext>
            </a:extLst>
          </p:cNvPr>
          <p:cNvSpPr/>
          <p:nvPr/>
        </p:nvSpPr>
        <p:spPr>
          <a:xfrm>
            <a:off x="838970" y="1335293"/>
            <a:ext cx="1029448" cy="295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744714-CBA0-16BF-7CC8-73560E4BB906}"/>
              </a:ext>
            </a:extLst>
          </p:cNvPr>
          <p:cNvSpPr txBox="1"/>
          <p:nvPr/>
        </p:nvSpPr>
        <p:spPr>
          <a:xfrm>
            <a:off x="10247225" y="4629773"/>
            <a:ext cx="18637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1400" dirty="0">
                <a:latin typeface="Frutiger LT Std 47 Light Cn" panose="020B0602020204020204" pitchFamily="34" charset="77"/>
              </a:rPr>
              <a:t>El número de</a:t>
            </a:r>
          </a:p>
          <a:p>
            <a:pPr algn="ctr"/>
            <a:r>
              <a:rPr lang="es-ES_tradnl" sz="1400" dirty="0">
                <a:latin typeface="Frutiger LT Std 47 Light Cn" panose="020B0602020204020204" pitchFamily="34" charset="77"/>
              </a:rPr>
              <a:t>PDP obtenidos =</a:t>
            </a:r>
          </a:p>
          <a:p>
            <a:pPr algn="ctr"/>
            <a:r>
              <a:rPr lang="es-ES_tradnl" sz="1400" dirty="0">
                <a:latin typeface="Frutiger LT Std 47 Light Cn" panose="020B0602020204020204" pitchFamily="34" charset="77"/>
              </a:rPr>
              <a:t>El número de PD</a:t>
            </a:r>
          </a:p>
          <a:p>
            <a:pPr algn="ctr"/>
            <a:r>
              <a:rPr lang="es-ES_tradnl" sz="1400" dirty="0">
                <a:latin typeface="Frutiger LT Std 47 Light Cn" panose="020B0602020204020204" pitchFamily="34" charset="77"/>
              </a:rPr>
              <a:t>horas completadas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4A6249-EB4A-FCB3-A7F3-D3B22754F49F}"/>
              </a:ext>
            </a:extLst>
          </p:cNvPr>
          <p:cNvGrpSpPr/>
          <p:nvPr/>
        </p:nvGrpSpPr>
        <p:grpSpPr>
          <a:xfrm>
            <a:off x="10454125" y="3036855"/>
            <a:ext cx="1449910" cy="1483227"/>
            <a:chOff x="10357323" y="2638651"/>
            <a:chExt cx="1449910" cy="1483227"/>
          </a:xfrm>
        </p:grpSpPr>
        <p:sp>
          <p:nvSpPr>
            <p:cNvPr id="25" name="Sun 24">
              <a:extLst>
                <a:ext uri="{FF2B5EF4-FFF2-40B4-BE49-F238E27FC236}">
                  <a16:creationId xmlns:a16="http://schemas.microsoft.com/office/drawing/2014/main" id="{7A3F5836-45F1-C32E-AF84-B5D97417E878}"/>
                </a:ext>
              </a:extLst>
            </p:cNvPr>
            <p:cNvSpPr/>
            <p:nvPr/>
          </p:nvSpPr>
          <p:spPr>
            <a:xfrm>
              <a:off x="10357323" y="2638651"/>
              <a:ext cx="1449910" cy="1483227"/>
            </a:xfrm>
            <a:prstGeom prst="sun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8CBB38E-F5B3-948E-B5D1-EBA03BFD3091}"/>
                </a:ext>
              </a:extLst>
            </p:cNvPr>
            <p:cNvSpPr txBox="1"/>
            <p:nvPr/>
          </p:nvSpPr>
          <p:spPr>
            <a:xfrm>
              <a:off x="10698028" y="3211989"/>
              <a:ext cx="788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n>
                    <a:solidFill>
                      <a:schemeClr val="accent4">
                        <a:lumMod val="75000"/>
                      </a:schemeClr>
                    </a:solidFill>
                  </a:ln>
                  <a:solidFill>
                    <a:schemeClr val="bg1"/>
                  </a:solidFill>
                </a:rPr>
                <a:t>PDPs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0186B77-73F5-E692-F81E-C62412C5411C}"/>
              </a:ext>
            </a:extLst>
          </p:cNvPr>
          <p:cNvSpPr txBox="1"/>
          <p:nvPr/>
        </p:nvSpPr>
        <p:spPr>
          <a:xfrm>
            <a:off x="560047" y="1017816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BF30A0"/>
                </a:solidFill>
                <a:latin typeface="Frutiger LT Std 45 Light" panose="020B0402020204020204" pitchFamily="34" charset="77"/>
              </a:rPr>
              <a:t>EMPIECE AQUÍ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3EAE216-1276-ACEF-E829-7B78153D03BD}"/>
              </a:ext>
            </a:extLst>
          </p:cNvPr>
          <p:cNvSpPr/>
          <p:nvPr/>
        </p:nvSpPr>
        <p:spPr>
          <a:xfrm>
            <a:off x="27038" y="1807903"/>
            <a:ext cx="575659" cy="575659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9576AD-BB58-714B-E7E8-22D5A05577E0}"/>
              </a:ext>
            </a:extLst>
          </p:cNvPr>
          <p:cNvSpPr/>
          <p:nvPr/>
        </p:nvSpPr>
        <p:spPr>
          <a:xfrm>
            <a:off x="2563627" y="1807903"/>
            <a:ext cx="575659" cy="575659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507BB0F-E565-AAF1-2204-2C73489C2153}"/>
              </a:ext>
            </a:extLst>
          </p:cNvPr>
          <p:cNvSpPr/>
          <p:nvPr/>
        </p:nvSpPr>
        <p:spPr>
          <a:xfrm>
            <a:off x="7497077" y="1807903"/>
            <a:ext cx="575659" cy="575659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B5E9C81-E55D-A49E-23CB-A13D7B197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068" y="128999"/>
            <a:ext cx="1293495" cy="6400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75482E-ED0A-3F78-7A0C-C17430332D33}"/>
              </a:ext>
            </a:extLst>
          </p:cNvPr>
          <p:cNvSpPr txBox="1"/>
          <p:nvPr/>
        </p:nvSpPr>
        <p:spPr>
          <a:xfrm>
            <a:off x="3072776" y="6496496"/>
            <a:ext cx="9071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Frutiger LT Std 45 Light" panose="020B0402020204020204" pitchFamily="34" charset="77"/>
              </a:rPr>
              <a:t>¿Preguntas? Comuníquese con el Centro de Matemáticas SABES en adultnumeracy@terc.edu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11799</TotalTime>
  <Words>272</Words>
  <Application>Microsoft Macintosh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Frutiger LT Std 45 Light</vt:lpstr>
      <vt:lpstr>Frutiger LT Std 47 Light Cn</vt:lpstr>
      <vt:lpstr>Frutiger LT Std 55 Roman</vt:lpstr>
      <vt:lpstr>Frutiger LT Std 57 Cn</vt:lpstr>
      <vt:lpstr>Office Theme</vt:lpstr>
      <vt:lpstr>Plan de estudios para adultos que aprenden matemáticas (CALM)  Secuencia para ganar puntos de desarrollo profesional (PDPs)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Sherry Soares</cp:lastModifiedBy>
  <cp:revision>96</cp:revision>
  <dcterms:created xsi:type="dcterms:W3CDTF">2018-02-18T19:39:47Z</dcterms:created>
  <dcterms:modified xsi:type="dcterms:W3CDTF">2024-01-30T16:31:34Z</dcterms:modified>
</cp:coreProperties>
</file>